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8" r:id="rId5"/>
    <p:sldId id="271" r:id="rId6"/>
    <p:sldId id="261" r:id="rId7"/>
    <p:sldId id="266" r:id="rId8"/>
    <p:sldId id="262" r:id="rId9"/>
    <p:sldId id="263" r:id="rId10"/>
    <p:sldId id="269" r:id="rId11"/>
    <p:sldId id="270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384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Bhargav Karnati" userId="391861e7279a1ff4" providerId="LiveId" clId="{ACD851A7-2CFF-4082-A367-1C4798015B01}"/>
    <pc:docChg chg="undo custSel addSld delSld modSld">
      <pc:chgData name="SaiBhargav Karnati" userId="391861e7279a1ff4" providerId="LiveId" clId="{ACD851A7-2CFF-4082-A367-1C4798015B01}" dt="2025-05-06T18:22:56.016" v="680" actId="6549"/>
      <pc:docMkLst>
        <pc:docMk/>
      </pc:docMkLst>
      <pc:sldChg chg="addSp delSp modSp mod">
        <pc:chgData name="SaiBhargav Karnati" userId="391861e7279a1ff4" providerId="LiveId" clId="{ACD851A7-2CFF-4082-A367-1C4798015B01}" dt="2025-05-06T13:36:05.927" v="525" actId="1076"/>
        <pc:sldMkLst>
          <pc:docMk/>
          <pc:sldMk cId="3026918673" sldId="256"/>
        </pc:sldMkLst>
        <pc:spChg chg="del">
          <ac:chgData name="SaiBhargav Karnati" userId="391861e7279a1ff4" providerId="LiveId" clId="{ACD851A7-2CFF-4082-A367-1C4798015B01}" dt="2025-05-06T02:59:25.263" v="189" actId="478"/>
          <ac:spMkLst>
            <pc:docMk/>
            <pc:sldMk cId="3026918673" sldId="256"/>
            <ac:spMk id="2" creationId="{00000000-0000-0000-0000-000000000000}"/>
          </ac:spMkLst>
        </pc:spChg>
        <pc:spChg chg="mod">
          <ac:chgData name="SaiBhargav Karnati" userId="391861e7279a1ff4" providerId="LiveId" clId="{ACD851A7-2CFF-4082-A367-1C4798015B01}" dt="2025-05-06T13:35:15.631" v="519" actId="20577"/>
          <ac:spMkLst>
            <pc:docMk/>
            <pc:sldMk cId="3026918673" sldId="256"/>
            <ac:spMk id="3" creationId="{00000000-0000-0000-0000-000000000000}"/>
          </ac:spMkLst>
        </pc:spChg>
        <pc:spChg chg="add mod">
          <ac:chgData name="SaiBhargav Karnati" userId="391861e7279a1ff4" providerId="LiveId" clId="{ACD851A7-2CFF-4082-A367-1C4798015B01}" dt="2025-05-06T13:36:05.927" v="525" actId="1076"/>
          <ac:spMkLst>
            <pc:docMk/>
            <pc:sldMk cId="3026918673" sldId="256"/>
            <ac:spMk id="5" creationId="{0F832ECB-9BD7-4925-B06A-08E83128986C}"/>
          </ac:spMkLst>
        </pc:spChg>
      </pc:sldChg>
      <pc:sldChg chg="addSp modSp mod">
        <pc:chgData name="SaiBhargav Karnati" userId="391861e7279a1ff4" providerId="LiveId" clId="{ACD851A7-2CFF-4082-A367-1C4798015B01}" dt="2025-05-06T03:03:44.285" v="355"/>
        <pc:sldMkLst>
          <pc:docMk/>
          <pc:sldMk cId="0" sldId="257"/>
        </pc:sldMkLst>
        <pc:spChg chg="mod">
          <ac:chgData name="SaiBhargav Karnati" userId="391861e7279a1ff4" providerId="LiveId" clId="{ACD851A7-2CFF-4082-A367-1C4798015B01}" dt="2025-05-06T03:03:44.285" v="355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SaiBhargav Karnati" userId="391861e7279a1ff4" providerId="LiveId" clId="{ACD851A7-2CFF-4082-A367-1C4798015B01}" dt="2025-05-06T03:03:25.345" v="354" actId="255"/>
          <ac:spMkLst>
            <pc:docMk/>
            <pc:sldMk cId="0" sldId="257"/>
            <ac:spMk id="5" creationId="{80F2C109-454A-4BF3-BCD5-2DF8276BCF7D}"/>
          </ac:spMkLst>
        </pc:spChg>
        <pc:picChg chg="mod">
          <ac:chgData name="SaiBhargav Karnati" userId="391861e7279a1ff4" providerId="LiveId" clId="{ACD851A7-2CFF-4082-A367-1C4798015B01}" dt="2025-05-06T03:02:48.369" v="351" actId="1076"/>
          <ac:picMkLst>
            <pc:docMk/>
            <pc:sldMk cId="0" sldId="257"/>
            <ac:picMk id="1026" creationId="{3D484A6B-FD28-477A-94F0-40A37AEFBCD7}"/>
          </ac:picMkLst>
        </pc:picChg>
      </pc:sldChg>
      <pc:sldChg chg="del">
        <pc:chgData name="SaiBhargav Karnati" userId="391861e7279a1ff4" providerId="LiveId" clId="{ACD851A7-2CFF-4082-A367-1C4798015B01}" dt="2025-05-06T03:03:53.515" v="356" actId="47"/>
        <pc:sldMkLst>
          <pc:docMk/>
          <pc:sldMk cId="1441954366" sldId="259"/>
        </pc:sldMkLst>
      </pc:sldChg>
      <pc:sldChg chg="addSp modSp del mod modShow">
        <pc:chgData name="SaiBhargav Karnati" userId="391861e7279a1ff4" providerId="LiveId" clId="{ACD851A7-2CFF-4082-A367-1C4798015B01}" dt="2025-05-06T13:31:12.350" v="472" actId="2696"/>
        <pc:sldMkLst>
          <pc:docMk/>
          <pc:sldMk cId="3664682294" sldId="260"/>
        </pc:sldMkLst>
        <pc:picChg chg="add mod">
          <ac:chgData name="SaiBhargav Karnati" userId="391861e7279a1ff4" providerId="LiveId" clId="{ACD851A7-2CFF-4082-A367-1C4798015B01}" dt="2025-05-06T02:45:11.613" v="21" actId="14100"/>
          <ac:picMkLst>
            <pc:docMk/>
            <pc:sldMk cId="3664682294" sldId="260"/>
            <ac:picMk id="2" creationId="{1CA1609C-1070-41F4-9D95-666855E6B2E8}"/>
          </ac:picMkLst>
        </pc:picChg>
      </pc:sldChg>
      <pc:sldChg chg="addSp modSp mod modNotesTx">
        <pc:chgData name="SaiBhargav Karnati" userId="391861e7279a1ff4" providerId="LiveId" clId="{ACD851A7-2CFF-4082-A367-1C4798015B01}" dt="2025-05-06T14:36:13.077" v="664" actId="14100"/>
        <pc:sldMkLst>
          <pc:docMk/>
          <pc:sldMk cId="3778374601" sldId="261"/>
        </pc:sldMkLst>
        <pc:spChg chg="add mod">
          <ac:chgData name="SaiBhargav Karnati" userId="391861e7279a1ff4" providerId="LiveId" clId="{ACD851A7-2CFF-4082-A367-1C4798015B01}" dt="2025-05-06T14:36:13.077" v="664" actId="14100"/>
          <ac:spMkLst>
            <pc:docMk/>
            <pc:sldMk cId="3778374601" sldId="261"/>
            <ac:spMk id="2" creationId="{C5C738CF-BC7F-4AAD-990D-E135D786E4A2}"/>
          </ac:spMkLst>
        </pc:spChg>
        <pc:picChg chg="add mod">
          <ac:chgData name="SaiBhargav Karnati" userId="391861e7279a1ff4" providerId="LiveId" clId="{ACD851A7-2CFF-4082-A367-1C4798015B01}" dt="2025-05-06T14:36:08.965" v="663" actId="1038"/>
          <ac:picMkLst>
            <pc:docMk/>
            <pc:sldMk cId="3778374601" sldId="261"/>
            <ac:picMk id="4098" creationId="{D0BE29FA-E043-459B-98A0-2D01733AEDAD}"/>
          </ac:picMkLst>
        </pc:picChg>
        <pc:picChg chg="add mod">
          <ac:chgData name="SaiBhargav Karnati" userId="391861e7279a1ff4" providerId="LiveId" clId="{ACD851A7-2CFF-4082-A367-1C4798015B01}" dt="2025-05-06T14:35:56.271" v="595" actId="1038"/>
          <ac:picMkLst>
            <pc:docMk/>
            <pc:sldMk cId="3778374601" sldId="261"/>
            <ac:picMk id="4100" creationId="{D6D61564-0ADA-4429-8325-C1FBAC289CC6}"/>
          </ac:picMkLst>
        </pc:picChg>
        <pc:picChg chg="add mod">
          <ac:chgData name="SaiBhargav Karnati" userId="391861e7279a1ff4" providerId="LiveId" clId="{ACD851A7-2CFF-4082-A367-1C4798015B01}" dt="2025-05-06T14:36:04.420" v="640" actId="1038"/>
          <ac:picMkLst>
            <pc:docMk/>
            <pc:sldMk cId="3778374601" sldId="261"/>
            <ac:picMk id="4102" creationId="{98475C64-30DC-4501-B764-28422EA7B144}"/>
          </ac:picMkLst>
        </pc:picChg>
        <pc:picChg chg="add mod">
          <ac:chgData name="SaiBhargav Karnati" userId="391861e7279a1ff4" providerId="LiveId" clId="{ACD851A7-2CFF-4082-A367-1C4798015B01}" dt="2025-05-06T14:35:57.932" v="612" actId="1038"/>
          <ac:picMkLst>
            <pc:docMk/>
            <pc:sldMk cId="3778374601" sldId="261"/>
            <ac:picMk id="4104" creationId="{5DE2FBEC-5EF6-4364-B4C5-67B1C6EFB8DE}"/>
          </ac:picMkLst>
        </pc:picChg>
      </pc:sldChg>
      <pc:sldChg chg="addSp modSp mod modNotesTx">
        <pc:chgData name="SaiBhargav Karnati" userId="391861e7279a1ff4" providerId="LiveId" clId="{ACD851A7-2CFF-4082-A367-1C4798015B01}" dt="2025-05-06T14:32:13.573" v="575"/>
        <pc:sldMkLst>
          <pc:docMk/>
          <pc:sldMk cId="503002468" sldId="262"/>
        </pc:sldMkLst>
        <pc:spChg chg="mod">
          <ac:chgData name="SaiBhargav Karnati" userId="391861e7279a1ff4" providerId="LiveId" clId="{ACD851A7-2CFF-4082-A367-1C4798015B01}" dt="2025-05-06T13:26:55.421" v="437" actId="1076"/>
          <ac:spMkLst>
            <pc:docMk/>
            <pc:sldMk cId="503002468" sldId="262"/>
            <ac:spMk id="3" creationId="{30B0FF08-5664-4571-BAB3-620B759C911D}"/>
          </ac:spMkLst>
        </pc:spChg>
        <pc:spChg chg="add mod">
          <ac:chgData name="SaiBhargav Karnati" userId="391861e7279a1ff4" providerId="LiveId" clId="{ACD851A7-2CFF-4082-A367-1C4798015B01}" dt="2025-05-06T13:28:59.276" v="451" actId="2711"/>
          <ac:spMkLst>
            <pc:docMk/>
            <pc:sldMk cId="503002468" sldId="262"/>
            <ac:spMk id="5" creationId="{A39F9FAE-98EF-4B28-8559-9184D42E2AF3}"/>
          </ac:spMkLst>
        </pc:spChg>
        <pc:picChg chg="mod">
          <ac:chgData name="SaiBhargav Karnati" userId="391861e7279a1ff4" providerId="LiveId" clId="{ACD851A7-2CFF-4082-A367-1C4798015B01}" dt="2025-05-06T13:29:21.579" v="471" actId="1037"/>
          <ac:picMkLst>
            <pc:docMk/>
            <pc:sldMk cId="503002468" sldId="262"/>
            <ac:picMk id="2" creationId="{A21E4CDA-739D-4B54-BC78-D4B9DD99A9A4}"/>
          </ac:picMkLst>
        </pc:picChg>
      </pc:sldChg>
      <pc:sldChg chg="del">
        <pc:chgData name="SaiBhargav Karnati" userId="391861e7279a1ff4" providerId="LiveId" clId="{ACD851A7-2CFF-4082-A367-1C4798015B01}" dt="2025-05-06T03:05:42.305" v="360" actId="47"/>
        <pc:sldMkLst>
          <pc:docMk/>
          <pc:sldMk cId="2236314004" sldId="264"/>
        </pc:sldMkLst>
      </pc:sldChg>
      <pc:sldChg chg="addSp modSp">
        <pc:chgData name="SaiBhargav Karnati" userId="391861e7279a1ff4" providerId="LiveId" clId="{ACD851A7-2CFF-4082-A367-1C4798015B01}" dt="2025-05-06T03:16:28.860" v="368" actId="14100"/>
        <pc:sldMkLst>
          <pc:docMk/>
          <pc:sldMk cId="2785796468" sldId="265"/>
        </pc:sldMkLst>
        <pc:picChg chg="add mod">
          <ac:chgData name="SaiBhargav Karnati" userId="391861e7279a1ff4" providerId="LiveId" clId="{ACD851A7-2CFF-4082-A367-1C4798015B01}" dt="2025-05-06T03:16:28.860" v="368" actId="14100"/>
          <ac:picMkLst>
            <pc:docMk/>
            <pc:sldMk cId="2785796468" sldId="265"/>
            <ac:picMk id="5122" creationId="{70512D17-2189-4651-A397-F971DE9C92DD}"/>
          </ac:picMkLst>
        </pc:picChg>
      </pc:sldChg>
      <pc:sldChg chg="modSp mod modNotesTx">
        <pc:chgData name="SaiBhargav Karnati" userId="391861e7279a1ff4" providerId="LiveId" clId="{ACD851A7-2CFF-4082-A367-1C4798015B01}" dt="2025-05-06T18:22:56.016" v="680" actId="6549"/>
        <pc:sldMkLst>
          <pc:docMk/>
          <pc:sldMk cId="0" sldId="266"/>
        </pc:sldMkLst>
        <pc:spChg chg="mod">
          <ac:chgData name="SaiBhargav Karnati" userId="391861e7279a1ff4" providerId="LiveId" clId="{ACD851A7-2CFF-4082-A367-1C4798015B01}" dt="2025-05-06T18:22:56.016" v="680" actId="6549"/>
          <ac:spMkLst>
            <pc:docMk/>
            <pc:sldMk cId="0" sldId="266"/>
            <ac:spMk id="3" creationId="{00000000-0000-0000-0000-000000000000}"/>
          </ac:spMkLst>
        </pc:spChg>
      </pc:sldChg>
      <pc:sldChg chg="addSp modSp add del mod">
        <pc:chgData name="SaiBhargav Karnati" userId="391861e7279a1ff4" providerId="LiveId" clId="{ACD851A7-2CFF-4082-A367-1C4798015B01}" dt="2025-05-06T03:04:03.205" v="357" actId="2696"/>
        <pc:sldMkLst>
          <pc:docMk/>
          <pc:sldMk cId="0" sldId="267"/>
        </pc:sldMkLst>
        <pc:spChg chg="mod">
          <ac:chgData name="SaiBhargav Karnati" userId="391861e7279a1ff4" providerId="LiveId" clId="{ACD851A7-2CFF-4082-A367-1C4798015B01}" dt="2025-05-06T02:48:53.609" v="25" actId="1076"/>
          <ac:spMkLst>
            <pc:docMk/>
            <pc:sldMk cId="0" sldId="267"/>
            <ac:spMk id="3" creationId="{00000000-0000-0000-0000-000000000000}"/>
          </ac:spMkLst>
        </pc:spChg>
        <pc:picChg chg="add mod">
          <ac:chgData name="SaiBhargav Karnati" userId="391861e7279a1ff4" providerId="LiveId" clId="{ACD851A7-2CFF-4082-A367-1C4798015B01}" dt="2025-05-06T02:49:25.157" v="27" actId="14100"/>
          <ac:picMkLst>
            <pc:docMk/>
            <pc:sldMk cId="0" sldId="267"/>
            <ac:picMk id="6" creationId="{DC9D3C26-3A41-411C-B00C-7A23F0E4A4DB}"/>
          </ac:picMkLst>
        </pc:picChg>
      </pc:sldChg>
      <pc:sldChg chg="addSp delSp modSp add mod">
        <pc:chgData name="SaiBhargav Karnati" userId="391861e7279a1ff4" providerId="LiveId" clId="{ACD851A7-2CFF-4082-A367-1C4798015B01}" dt="2025-05-06T03:04:21.288" v="358" actId="167"/>
        <pc:sldMkLst>
          <pc:docMk/>
          <pc:sldMk cId="134860727" sldId="268"/>
        </pc:sldMkLst>
        <pc:spChg chg="mod">
          <ac:chgData name="SaiBhargav Karnati" userId="391861e7279a1ff4" providerId="LiveId" clId="{ACD851A7-2CFF-4082-A367-1C4798015B01}" dt="2025-05-06T02:50:08.592" v="33" actId="14100"/>
          <ac:spMkLst>
            <pc:docMk/>
            <pc:sldMk cId="134860727" sldId="268"/>
            <ac:spMk id="3" creationId="{00000000-0000-0000-0000-000000000000}"/>
          </ac:spMkLst>
        </pc:spChg>
        <pc:picChg chg="del">
          <ac:chgData name="SaiBhargav Karnati" userId="391861e7279a1ff4" providerId="LiveId" clId="{ACD851A7-2CFF-4082-A367-1C4798015B01}" dt="2025-05-06T02:49:52.481" v="31" actId="478"/>
          <ac:picMkLst>
            <pc:docMk/>
            <pc:sldMk cId="134860727" sldId="268"/>
            <ac:picMk id="4" creationId="{00000000-0000-0000-0000-000000000000}"/>
          </ac:picMkLst>
        </pc:picChg>
        <pc:picChg chg="del mod">
          <ac:chgData name="SaiBhargav Karnati" userId="391861e7279a1ff4" providerId="LiveId" clId="{ACD851A7-2CFF-4082-A367-1C4798015B01}" dt="2025-05-06T02:49:49.346" v="30" actId="478"/>
          <ac:picMkLst>
            <pc:docMk/>
            <pc:sldMk cId="134860727" sldId="268"/>
            <ac:picMk id="6" creationId="{DC9D3C26-3A41-411C-B00C-7A23F0E4A4DB}"/>
          </ac:picMkLst>
        </pc:picChg>
        <pc:picChg chg="add mod ord">
          <ac:chgData name="SaiBhargav Karnati" userId="391861e7279a1ff4" providerId="LiveId" clId="{ACD851A7-2CFF-4082-A367-1C4798015B01}" dt="2025-05-06T03:04:21.288" v="358" actId="167"/>
          <ac:picMkLst>
            <pc:docMk/>
            <pc:sldMk cId="134860727" sldId="268"/>
            <ac:picMk id="7" creationId="{314D3DB7-FE84-43CA-974A-93247BA70DE7}"/>
          </ac:picMkLst>
        </pc:picChg>
      </pc:sldChg>
      <pc:sldChg chg="modSp add">
        <pc:chgData name="SaiBhargav Karnati" userId="391861e7279a1ff4" providerId="LiveId" clId="{ACD851A7-2CFF-4082-A367-1C4798015B01}" dt="2025-05-06T03:17:37.325" v="404" actId="1035"/>
        <pc:sldMkLst>
          <pc:docMk/>
          <pc:sldMk cId="0" sldId="269"/>
        </pc:sldMkLst>
        <pc:picChg chg="mod">
          <ac:chgData name="SaiBhargav Karnati" userId="391861e7279a1ff4" providerId="LiveId" clId="{ACD851A7-2CFF-4082-A367-1C4798015B01}" dt="2025-05-06T03:17:37.325" v="404" actId="1035"/>
          <ac:picMkLst>
            <pc:docMk/>
            <pc:sldMk cId="0" sldId="269"/>
            <ac:picMk id="1026" creationId="{9E9DA9E1-4738-4EE2-888A-A390FA9152D5}"/>
          </ac:picMkLst>
        </pc:picChg>
      </pc:sldChg>
      <pc:sldChg chg="addSp delSp modSp add mod">
        <pc:chgData name="SaiBhargav Karnati" userId="391861e7279a1ff4" providerId="LiveId" clId="{ACD851A7-2CFF-4082-A367-1C4798015B01}" dt="2025-05-06T13:48:45.275" v="543" actId="14100"/>
        <pc:sldMkLst>
          <pc:docMk/>
          <pc:sldMk cId="0" sldId="270"/>
        </pc:sldMkLst>
        <pc:spChg chg="mod">
          <ac:chgData name="SaiBhargav Karnati" userId="391861e7279a1ff4" providerId="LiveId" clId="{ACD851A7-2CFF-4082-A367-1C4798015B01}" dt="2025-05-06T13:48:45.275" v="543" actId="14100"/>
          <ac:spMkLst>
            <pc:docMk/>
            <pc:sldMk cId="0" sldId="270"/>
            <ac:spMk id="3" creationId="{00000000-0000-0000-0000-000000000000}"/>
          </ac:spMkLst>
        </pc:spChg>
        <pc:spChg chg="add del">
          <ac:chgData name="SaiBhargav Karnati" userId="391861e7279a1ff4" providerId="LiveId" clId="{ACD851A7-2CFF-4082-A367-1C4798015B01}" dt="2025-05-06T13:45:33.039" v="527"/>
          <ac:spMkLst>
            <pc:docMk/>
            <pc:sldMk cId="0" sldId="270"/>
            <ac:spMk id="4" creationId="{86511EB3-1938-4D1D-B29B-5B403F1F8916}"/>
          </ac:spMkLst>
        </pc:spChg>
        <pc:spChg chg="add del mod">
          <ac:chgData name="SaiBhargav Karnati" userId="391861e7279a1ff4" providerId="LiveId" clId="{ACD851A7-2CFF-4082-A367-1C4798015B01}" dt="2025-05-06T13:45:52.091" v="534"/>
          <ac:spMkLst>
            <pc:docMk/>
            <pc:sldMk cId="0" sldId="270"/>
            <ac:spMk id="5" creationId="{86CE2B1C-D36E-4F6E-AFEA-309A66F5963B}"/>
          </ac:spMkLst>
        </pc:spChg>
        <pc:spChg chg="add del">
          <ac:chgData name="SaiBhargav Karnati" userId="391861e7279a1ff4" providerId="LiveId" clId="{ACD851A7-2CFF-4082-A367-1C4798015B01}" dt="2025-05-06T13:45:50.275" v="532"/>
          <ac:spMkLst>
            <pc:docMk/>
            <pc:sldMk cId="0" sldId="270"/>
            <ac:spMk id="6" creationId="{6548013B-76DC-4A50-B0DB-61315CCF79FC}"/>
          </ac:spMkLst>
        </pc:spChg>
      </pc:sldChg>
      <pc:sldChg chg="addSp modSp add mod modNotesTx">
        <pc:chgData name="SaiBhargav Karnati" userId="391861e7279a1ff4" providerId="LiveId" clId="{ACD851A7-2CFF-4082-A367-1C4798015B01}" dt="2025-05-06T14:22:59.910" v="572"/>
        <pc:sldMkLst>
          <pc:docMk/>
          <pc:sldMk cId="0" sldId="271"/>
        </pc:sldMkLst>
        <pc:spChg chg="mod">
          <ac:chgData name="SaiBhargav Karnati" userId="391861e7279a1ff4" providerId="LiveId" clId="{ACD851A7-2CFF-4082-A367-1C4798015B01}" dt="2025-05-06T13:18:23.435" v="430" actId="20577"/>
          <ac:spMkLst>
            <pc:docMk/>
            <pc:sldMk cId="0" sldId="271"/>
            <ac:spMk id="3" creationId="{00000000-0000-0000-0000-000000000000}"/>
          </ac:spMkLst>
        </pc:spChg>
        <pc:picChg chg="add mod modCrop">
          <ac:chgData name="SaiBhargav Karnati" userId="391861e7279a1ff4" providerId="LiveId" clId="{ACD851A7-2CFF-4082-A367-1C4798015B01}" dt="2025-05-06T14:16:25.805" v="571" actId="1038"/>
          <ac:picMkLst>
            <pc:docMk/>
            <pc:sldMk cId="0" sldId="271"/>
            <ac:picMk id="5" creationId="{60C5B5E9-BD8C-4E26-ACEA-0F4F2655D71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F710F-F381-4116-8A9D-C51A3F74B500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AB5A9-7A31-40D9-A727-6C713366BC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33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project, we used a complete big data stack to process, analyze, and model the traffic data.</a:t>
            </a:r>
          </a:p>
          <a:p>
            <a:r>
              <a:rPr lang="en-US" dirty="0"/>
              <a:t>We used </a:t>
            </a:r>
            <a:r>
              <a:rPr lang="en-US" b="1" dirty="0" err="1"/>
              <a:t>PySpark</a:t>
            </a:r>
            <a:r>
              <a:rPr lang="en-US" b="1" dirty="0"/>
              <a:t> and Pandas</a:t>
            </a:r>
            <a:r>
              <a:rPr lang="en-US" dirty="0"/>
              <a:t> for data processing. Spark helped us work with large datasets efficiently, and Pandas was helpful for smaller manipulations and visualizations.</a:t>
            </a:r>
          </a:p>
          <a:p>
            <a:r>
              <a:rPr lang="en-US" dirty="0"/>
              <a:t>For </a:t>
            </a:r>
            <a:r>
              <a:rPr lang="en-US" b="1" dirty="0"/>
              <a:t>storage</a:t>
            </a:r>
            <a:r>
              <a:rPr lang="en-US" dirty="0"/>
              <a:t>, we used </a:t>
            </a:r>
            <a:r>
              <a:rPr lang="en-US" b="1" dirty="0"/>
              <a:t>AWS S3</a:t>
            </a:r>
            <a:r>
              <a:rPr lang="en-US" dirty="0"/>
              <a:t> to store our .csv and .parquet files. This gave us flexibility and scalability.</a:t>
            </a:r>
          </a:p>
          <a:p>
            <a:r>
              <a:rPr lang="en-US" dirty="0"/>
              <a:t>For </a:t>
            </a:r>
            <a:r>
              <a:rPr lang="en-US" b="1" dirty="0"/>
              <a:t>visualizations</a:t>
            </a:r>
            <a:r>
              <a:rPr lang="en-US" dirty="0"/>
              <a:t>, we used </a:t>
            </a:r>
            <a:r>
              <a:rPr lang="en-US" b="1" dirty="0"/>
              <a:t>Seaborn and Matplotlib</a:t>
            </a:r>
            <a:r>
              <a:rPr lang="en-US" dirty="0"/>
              <a:t> to create bar charts, line plots, and scatter plots that helped us see traffic patterns clearly.</a:t>
            </a:r>
          </a:p>
          <a:p>
            <a:r>
              <a:rPr lang="en-US" dirty="0"/>
              <a:t>And for </a:t>
            </a:r>
            <a:r>
              <a:rPr lang="en-US" b="1" dirty="0"/>
              <a:t>machine learning</a:t>
            </a:r>
            <a:r>
              <a:rPr lang="en-US" dirty="0"/>
              <a:t>, we used </a:t>
            </a:r>
            <a:r>
              <a:rPr lang="en-US" b="1" dirty="0"/>
              <a:t>Spark </a:t>
            </a:r>
            <a:r>
              <a:rPr lang="en-US" b="1" dirty="0" err="1"/>
              <a:t>MLlib</a:t>
            </a:r>
            <a:r>
              <a:rPr lang="en-US" dirty="0"/>
              <a:t>, applying models like Random Forest and Gradient Boosted Trees.</a:t>
            </a:r>
          </a:p>
          <a:p>
            <a:r>
              <a:rPr lang="en-US" dirty="0"/>
              <a:t>As shown in the data pipeline below: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start with data ingestion from CSV and Parquet files stored in AWS S3.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Then we process the data using Spark.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Next, we build ML models using Spark </a:t>
            </a:r>
            <a:r>
              <a:rPr lang="en-US" dirty="0" err="1"/>
              <a:t>MLlib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Finally, we visualize the results.</a:t>
            </a:r>
          </a:p>
          <a:p>
            <a:r>
              <a:rPr lang="en-US" dirty="0"/>
              <a:t>We chose Spark because it’s great at handling large-scale data, works well for both batch and real-time workloads, and includes built-in machine learning support for distributed systems.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AB5A9-7A31-40D9-A727-6C713366BC9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892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our data analysis, we discovered several useful insights.</a:t>
            </a:r>
          </a:p>
          <a:p>
            <a:r>
              <a:rPr lang="en-US" dirty="0"/>
              <a:t>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top 10 most congested segments</a:t>
            </a:r>
            <a:r>
              <a:rPr lang="en-US" dirty="0"/>
              <a:t> include areas like Bronx River Parkway at 6 PM.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Taxi demand peaks between 5 to 7 PM</a:t>
            </a:r>
            <a:r>
              <a:rPr lang="en-US" dirty="0"/>
              <a:t>, especially around Midtown.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best model, the Gradient Boosted Tree Regressor, reached an </a:t>
            </a:r>
            <a:r>
              <a:rPr lang="en-US" b="1" dirty="0"/>
              <a:t>R² of 0.90</a:t>
            </a:r>
            <a:r>
              <a:rPr lang="en-US" dirty="0"/>
              <a:t>, meaning it predicts traffic volume very accurately.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compared </a:t>
            </a:r>
            <a:r>
              <a:rPr lang="en-US" b="1" dirty="0"/>
              <a:t>best vs worst hours</a:t>
            </a:r>
            <a:r>
              <a:rPr lang="en-US" dirty="0"/>
              <a:t> for different road segments using bar charts.</a:t>
            </a:r>
          </a:p>
          <a:p>
            <a:r>
              <a:rPr lang="en-US" dirty="0"/>
              <a:t>Based on these insights, here are our </a:t>
            </a:r>
            <a:r>
              <a:rPr lang="en-US" b="1" dirty="0"/>
              <a:t>recommendations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this data to </a:t>
            </a:r>
            <a:r>
              <a:rPr lang="en-US" b="1" dirty="0"/>
              <a:t>optimize where and when to send drivers</a:t>
            </a:r>
            <a:r>
              <a:rPr lang="en-US" dirty="0"/>
              <a:t>, especially during peak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Avoid the most congested segments during those hours.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consider adding </a:t>
            </a:r>
            <a:r>
              <a:rPr lang="en-US" b="1" dirty="0"/>
              <a:t>predictive routing</a:t>
            </a:r>
            <a:r>
              <a:rPr lang="en-US" dirty="0"/>
              <a:t> in ride-hailing apps to guide drivers based on live traffic forecasts."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AB5A9-7A31-40D9-A727-6C713366BC9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77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focused on our best-performing model—</a:t>
            </a:r>
            <a:r>
              <a:rPr lang="en-US" b="1" dirty="0"/>
              <a:t>Gradient Boosted Tree Regressor</a:t>
            </a:r>
            <a:r>
              <a:rPr lang="en-US" dirty="0"/>
              <a:t>, which we trained using Spark </a:t>
            </a:r>
            <a:r>
              <a:rPr lang="en-US" dirty="0" err="1"/>
              <a:t>MLlib</a:t>
            </a:r>
            <a:r>
              <a:rPr lang="en-US" dirty="0"/>
              <a:t>.</a:t>
            </a:r>
          </a:p>
          <a:p>
            <a:r>
              <a:rPr lang="en-US" dirty="0"/>
              <a:t>We used features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Day of the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Hour of the 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Road segment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Whether it's a weekend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Lag traffic count (to capture past data)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timestamp</a:t>
            </a:r>
          </a:p>
          <a:p>
            <a:r>
              <a:rPr lang="en-US" dirty="0"/>
              <a:t>The model achieved: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R² score of 0.90</a:t>
            </a:r>
            <a:r>
              <a:rPr lang="en-US" dirty="0"/>
              <a:t> – meaning strong prediction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RMSE</a:t>
            </a:r>
            <a:r>
              <a:rPr lang="en-US" dirty="0"/>
              <a:t> around 517 and </a:t>
            </a:r>
            <a:r>
              <a:rPr lang="en-US" b="1" dirty="0"/>
              <a:t>MAE</a:t>
            </a:r>
            <a:r>
              <a:rPr lang="en-US" dirty="0"/>
              <a:t> around 347, which are acceptable error ranges.</a:t>
            </a:r>
          </a:p>
          <a:p>
            <a:r>
              <a:rPr lang="en-US" dirty="0"/>
              <a:t>As you can see in the scatter plot, the predicted values closely follow the actual values, clustering around the red line, which represents perfect predictions. This confirms the model’s accuracy.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AB5A9-7A31-40D9-A727-6C713366BC9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411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created a set of visual summaries that help explain how traffic behaves throughout the day and across different road segments.</a:t>
            </a:r>
          </a:p>
          <a:p>
            <a:r>
              <a:rPr lang="en-US" dirty="0"/>
              <a:t>First, we looked at </a:t>
            </a:r>
            <a:r>
              <a:rPr lang="en-US" b="1" dirty="0"/>
              <a:t>traffic volume trends over a 24-hour period</a:t>
            </a:r>
            <a:r>
              <a:rPr lang="en-US" dirty="0"/>
              <a:t>. As expected, we saw clear spikes during the </a:t>
            </a:r>
            <a:r>
              <a:rPr lang="en-US" b="1" dirty="0"/>
              <a:t>morning and evening rush hours</a:t>
            </a:r>
            <a:r>
              <a:rPr lang="en-US" dirty="0"/>
              <a:t>, when people are commuting to and from work. In contrast, traffic volume dips during </a:t>
            </a:r>
            <a:r>
              <a:rPr lang="en-US" b="1" dirty="0"/>
              <a:t>midday and late-night hours</a:t>
            </a:r>
            <a:r>
              <a:rPr lang="en-US" dirty="0"/>
              <a:t>, which are considered off-peak.</a:t>
            </a:r>
          </a:p>
          <a:p>
            <a:r>
              <a:rPr lang="en-US" dirty="0"/>
              <a:t>Next, we analyzed </a:t>
            </a:r>
            <a:r>
              <a:rPr lang="en-US" b="1" dirty="0"/>
              <a:t>traffic volatility by segment</a:t>
            </a:r>
            <a:r>
              <a:rPr lang="en-US" dirty="0"/>
              <a:t>. This tells us how much traffic volume fluctuates on specific roads. Some segments, like </a:t>
            </a:r>
            <a:r>
              <a:rPr lang="en-US" b="1" dirty="0"/>
              <a:t>Segment 5 and Segment 10</a:t>
            </a:r>
            <a:r>
              <a:rPr lang="en-US" dirty="0"/>
              <a:t>, had very high volatility. That means the number of vehicles on those roads can change a lot throughout the day, making them more difficult to predict and manage.</a:t>
            </a:r>
          </a:p>
          <a:p>
            <a:r>
              <a:rPr lang="en-US" dirty="0"/>
              <a:t>These findings are important because </a:t>
            </a:r>
            <a:r>
              <a:rPr lang="en-US" b="1" dirty="0"/>
              <a:t>highly volatile segments</a:t>
            </a:r>
            <a:r>
              <a:rPr lang="en-US" dirty="0"/>
              <a:t> can lead to delays and inefficiencies in ride-hailing and traffic management.</a:t>
            </a:r>
          </a:p>
          <a:p>
            <a:r>
              <a:rPr lang="en-US" dirty="0"/>
              <a:t>So overall, these visual summaries give us a clearer picture of: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traffic is heaviest,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Where traffic is most unpredictable,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how ride-sharing services can use this information to better allocate drivers and plan routes.</a:t>
            </a:r>
          </a:p>
          <a:p>
            <a:r>
              <a:rPr lang="en-US" dirty="0"/>
              <a:t>This kind of analysis supports more efficient, data-driven decision-making for both city planners and transportation companies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AB5A9-7A31-40D9-A727-6C713366BC9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70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4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9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3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1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52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3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6117"/>
            <a:ext cx="3008313" cy="10816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86118"/>
            <a:ext cx="5111750" cy="54479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48168"/>
            <a:ext cx="3008313" cy="4366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8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19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29704"/>
            <a:ext cx="8229600" cy="4196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BD96B-75CA-1841-90D5-B18FC898F678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3AB5E-33BA-8749-A20F-9CA8194C6B6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9" name="Picture 8" descr="corner-element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56155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35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133" y="3886200"/>
            <a:ext cx="7916334" cy="17526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3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603: Platforms for Big Data Processing 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Maryland, Baltimore County 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32ECB-9BD7-4925-B06A-08E83128986C}"/>
              </a:ext>
            </a:extLst>
          </p:cNvPr>
          <p:cNvSpPr txBox="1"/>
          <p:nvPr/>
        </p:nvSpPr>
        <p:spPr>
          <a:xfrm>
            <a:off x="436034" y="1948732"/>
            <a:ext cx="84751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1">
                <a:latin typeface="Times New Roman"/>
              </a:defRPr>
            </a:pPr>
            <a:r>
              <a:rPr lang="en-US" sz="3200" dirty="0"/>
              <a:t>Real-Time Traffic Optimization for Taxi and Ride-Sharing in NYC using Big Data Platforms</a:t>
            </a:r>
          </a:p>
        </p:txBody>
      </p:sp>
    </p:spTree>
    <p:extLst>
      <p:ext uri="{BB962C8B-B14F-4D97-AF65-F5344CB8AC3E}">
        <p14:creationId xmlns:p14="http://schemas.microsoft.com/office/powerpoint/2010/main" val="3026918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800" b="1">
                <a:latin typeface="Times New Roman"/>
              </a:defRPr>
            </a:pPr>
            <a:r>
              <a:t>Technical Work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3433" y="1024466"/>
            <a:ext cx="389043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latin typeface="Times New Roman"/>
              </a:defRPr>
            </a:pPr>
            <a:r>
              <a:rPr dirty="0"/>
              <a:t>• Spark-based ETL and exploratory data analysis (EDA)</a:t>
            </a:r>
            <a:br>
              <a:rPr dirty="0"/>
            </a:br>
            <a:r>
              <a:rPr dirty="0"/>
              <a:t>• Regression model training and evaluation with Spark </a:t>
            </a:r>
            <a:r>
              <a:rPr dirty="0" err="1"/>
              <a:t>MLlib</a:t>
            </a:r>
            <a:br>
              <a:rPr dirty="0"/>
            </a:br>
            <a:r>
              <a:rPr dirty="0"/>
              <a:t>• Generated 5+ bar, line, and map visualizations</a:t>
            </a:r>
            <a:br>
              <a:rPr dirty="0"/>
            </a:br>
            <a:r>
              <a:rPr dirty="0"/>
              <a:t>• Worked with 3 datasets, ran 4 Spark jobs</a:t>
            </a:r>
            <a:br>
              <a:rPr dirty="0"/>
            </a:br>
            <a:r>
              <a:rPr dirty="0"/>
              <a:t>• All code written in </a:t>
            </a:r>
            <a:r>
              <a:rPr dirty="0" err="1"/>
              <a:t>Colab</a:t>
            </a:r>
            <a:r>
              <a:rPr dirty="0"/>
              <a:t> notebook</a:t>
            </a:r>
            <a:br>
              <a:rPr dirty="0"/>
            </a:br>
            <a:br>
              <a:rPr dirty="0"/>
            </a:br>
            <a:r>
              <a:rPr dirty="0"/>
              <a:t>GitHub: GitHub URL</a:t>
            </a:r>
            <a:br>
              <a:rPr dirty="0"/>
            </a:br>
            <a:r>
              <a:rPr dirty="0"/>
              <a:t>Data: Accessed via AWS S3 (.parquet / .csv)</a:t>
            </a:r>
          </a:p>
        </p:txBody>
      </p:sp>
      <p:pic>
        <p:nvPicPr>
          <p:cNvPr id="4" name="Picture 3" descr="A_flat-style_digital_illustration_flowchart_on_sli.png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-685800" y="274320"/>
            <a:ext cx="2327205" cy="2327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E9DA9E1-4738-4EE2-888A-A390FA91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109"/>
            <a:ext cx="4986867" cy="498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800" b="1">
                <a:latin typeface="Times New Roman"/>
              </a:defRPr>
            </a:pPr>
            <a: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0052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NYC Taxi &amp; Limousine Commission. (2025). Yellow trip data. https://www.nyc.gov/site/tlc/about/tlc-trip-record-data.page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NYC Department of Transportation. (2025). Traffic volume counts. https://www.nyc.gov/html/dot/html/about/datafeeds.shtml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Software Foundation. (2024). Apache Spark documentation. https://spark.apache.org/docs/latest/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Kumar, A. (2023). Big data analysis with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Software Foundation. (2025). Matplotlib documentation. https://matplotlib.org/stable/index.html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Waskom, M. (2025). Seaborn: Statistical data visualization. https://seaborn.pydata.org/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Services. (2025). Amazon S3 documentation. https://docs.aws.amazon.com/s3/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Repository. (2025). </a:t>
            </a:r>
            <a:r>
              <a:rPr lang="en-IN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notebook and code.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0512D17-2189-4651-A397-F971DE9C9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/>
          <a:stretch/>
        </p:blipFill>
        <p:spPr bwMode="auto">
          <a:xfrm>
            <a:off x="0" y="541866"/>
            <a:ext cx="9144000" cy="631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79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800" b="1">
                <a:latin typeface="Times New Roman"/>
              </a:defRPr>
            </a:pPr>
            <a:r>
              <a:rPr dirty="0"/>
              <a:t>Real-Time Traffic Optimization for Taxi and Ride-Sharing in NYC using Big Data Platforms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054281"/>
            <a:ext cx="43466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sz="2000">
                <a:latin typeface="Times New Roman"/>
              </a:defRPr>
            </a:pPr>
            <a:r>
              <a:rPr sz="2200" dirty="0"/>
              <a:t>This project aims to tackle traffic congestion and inefficient ride-hailing in NYC. </a:t>
            </a:r>
            <a:r>
              <a:rPr lang="en-US" sz="2200" dirty="0"/>
              <a:t>We analyze traffic and taxi patterns using big data platforms and Spark</a:t>
            </a:r>
            <a:r>
              <a:rPr sz="2200" dirty="0"/>
              <a:t> to provide strategic insights for better route planning and resource allocation.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3D484A6B-FD28-477A-94F0-40A37AEFB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81" y="2125985"/>
            <a:ext cx="4214392" cy="283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2C109-454A-4BF3-BCD5-2DF8276BCF7D}"/>
              </a:ext>
            </a:extLst>
          </p:cNvPr>
          <p:cNvSpPr txBox="1"/>
          <p:nvPr/>
        </p:nvSpPr>
        <p:spPr>
          <a:xfrm>
            <a:off x="376768" y="5036075"/>
            <a:ext cx="87248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latin typeface="Times New Roman"/>
              </a:defRPr>
            </a:pPr>
            <a:r>
              <a:rPr sz="2200" dirty="0"/>
              <a:t>It aligns with the course by leveraging distributed processing, storage, and machine learning to generate actionable intelligence.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800" b="1">
                <a:latin typeface="Times New Roman"/>
              </a:defRPr>
            </a:pPr>
            <a:r>
              <a:t>Project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0" y="137160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latin typeface="Times New Roman"/>
              </a:defRPr>
            </a:pPr>
            <a:r>
              <a:t>• Identify peak congestion zones and hours using traffic and taxi data.</a:t>
            </a:r>
            <a:br/>
            <a:r>
              <a:t>• Predict traffic volumes using regression models.</a:t>
            </a:r>
            <a:br/>
            <a:r>
              <a:t>• Recommend best/worst travel times.</a:t>
            </a:r>
            <a:br/>
            <a:r>
              <a:t>• Visualize and map patterns to guide ride-hailing services.</a:t>
            </a:r>
            <a:br/>
            <a:br/>
            <a:r>
              <a:t>Big Data Questions Addressed:</a:t>
            </a:r>
            <a:br/>
            <a:r>
              <a:t>• When and where is demand for ride-hailing highest?</a:t>
            </a:r>
            <a:br/>
            <a:r>
              <a:t>• Which road segments experience the most congestion?</a:t>
            </a:r>
            <a:br/>
            <a:r>
              <a:t>• Can we predict future traffic volumes effectively?</a:t>
            </a:r>
          </a:p>
        </p:txBody>
      </p:sp>
      <p:pic>
        <p:nvPicPr>
          <p:cNvPr id="4" name="Picture 3" descr="A_composite_digital_image_combining_a_map-based_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8026400" cy="5186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4D3DB7-FE84-43CA-974A-93247BA7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88" y="2895600"/>
            <a:ext cx="5419712" cy="34102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800" b="1">
                <a:latin typeface="Times New Roman"/>
              </a:defRPr>
            </a:pPr>
            <a:r>
              <a:t>Data Sources and Collection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099" y="1188720"/>
            <a:ext cx="42672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latin typeface="Times New Roman"/>
              </a:defRPr>
            </a:pPr>
            <a:r>
              <a:rPr dirty="0"/>
              <a:t>• NYC Yellow Taxi Trip Data (.parquet)</a:t>
            </a:r>
            <a:br>
              <a:rPr dirty="0"/>
            </a:br>
            <a:r>
              <a:rPr dirty="0"/>
              <a:t>• NYC Traffic Volume Data (.csv)</a:t>
            </a:r>
            <a:br>
              <a:rPr dirty="0"/>
            </a:br>
            <a:r>
              <a:rPr dirty="0"/>
              <a:t>• Location Lookup Data (.csv)</a:t>
            </a:r>
            <a:br>
              <a:rPr dirty="0"/>
            </a:br>
            <a:br>
              <a:rPr dirty="0"/>
            </a:br>
            <a:r>
              <a:rPr dirty="0"/>
              <a:t>Access Method:</a:t>
            </a:r>
            <a:br>
              <a:rPr dirty="0"/>
            </a:br>
            <a:r>
              <a:rPr dirty="0"/>
              <a:t>• Stored in AWS S3 buckets</a:t>
            </a:r>
            <a:br>
              <a:rPr dirty="0"/>
            </a:br>
            <a:br>
              <a:rPr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6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800" b="1">
                <a:latin typeface="Times New Roman"/>
              </a:defRPr>
            </a:pPr>
            <a:r>
              <a:t>Tools and Technologies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229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latin typeface="Times New Roman"/>
              </a:defRPr>
            </a:pPr>
            <a:r>
              <a:rPr dirty="0"/>
              <a:t>• Processing: </a:t>
            </a:r>
            <a:r>
              <a:rPr dirty="0" err="1"/>
              <a:t>PySpark</a:t>
            </a:r>
            <a:r>
              <a:rPr dirty="0"/>
              <a:t>, Pandas</a:t>
            </a:r>
            <a:br>
              <a:rPr dirty="0"/>
            </a:br>
            <a:r>
              <a:rPr dirty="0"/>
              <a:t>• Storage: AWS S3, Parquet, CSV</a:t>
            </a:r>
            <a:br>
              <a:rPr dirty="0"/>
            </a:br>
            <a:r>
              <a:rPr dirty="0"/>
              <a:t>• Visualization: Seaborn, Matplotlib</a:t>
            </a:r>
            <a:br>
              <a:rPr dirty="0"/>
            </a:br>
            <a:r>
              <a:rPr dirty="0"/>
              <a:t>• Machine Learning: Spark </a:t>
            </a:r>
            <a:r>
              <a:rPr dirty="0" err="1"/>
              <a:t>MLlib</a:t>
            </a:r>
            <a:r>
              <a:rPr dirty="0"/>
              <a:t> – Random Forest, GBT</a:t>
            </a:r>
            <a:br>
              <a:rPr dirty="0"/>
            </a:br>
            <a:endParaRPr lang="en-IN" dirty="0"/>
          </a:p>
          <a:p>
            <a:pPr>
              <a:defRPr sz="2000">
                <a:latin typeface="Times New Roman"/>
              </a:defRPr>
            </a:pPr>
            <a:endParaRPr lang="en-IN" dirty="0"/>
          </a:p>
          <a:p>
            <a:pPr>
              <a:defRPr sz="2000">
                <a:latin typeface="Times New Roman"/>
              </a:defRPr>
            </a:pPr>
            <a:endParaRPr lang="en-IN" dirty="0"/>
          </a:p>
          <a:p>
            <a:pPr>
              <a:defRPr sz="2000">
                <a:latin typeface="Times New Roman"/>
              </a:defRPr>
            </a:pPr>
            <a:endParaRPr lang="en-IN" dirty="0"/>
          </a:p>
          <a:p>
            <a:pPr>
              <a:defRPr sz="2000">
                <a:latin typeface="Times New Roman"/>
              </a:defRPr>
            </a:pPr>
            <a:endParaRPr lang="en-IN" dirty="0"/>
          </a:p>
          <a:p>
            <a:pPr>
              <a:defRPr sz="2000">
                <a:latin typeface="Times New Roman"/>
              </a:defRPr>
            </a:pPr>
            <a:endParaRPr lang="en-IN" dirty="0"/>
          </a:p>
          <a:p>
            <a:pPr>
              <a:defRPr sz="2000">
                <a:latin typeface="Times New Roman"/>
              </a:defRPr>
            </a:pPr>
            <a:endParaRPr lang="en-IN" dirty="0"/>
          </a:p>
          <a:p>
            <a:pPr>
              <a:defRPr sz="2000">
                <a:latin typeface="Times New Roman"/>
              </a:defRPr>
            </a:pPr>
            <a:endParaRPr lang="en-IN" dirty="0"/>
          </a:p>
          <a:p>
            <a:pPr>
              <a:defRPr sz="2000">
                <a:latin typeface="Times New Roman"/>
              </a:defRPr>
            </a:pPr>
            <a:endParaRPr lang="en-IN" dirty="0"/>
          </a:p>
          <a:p>
            <a:pPr>
              <a:defRPr sz="2000">
                <a:latin typeface="Times New Roman"/>
              </a:defRPr>
            </a:pPr>
            <a:br>
              <a:rPr dirty="0"/>
            </a:br>
            <a:r>
              <a:rPr dirty="0"/>
              <a:t>Why Spark?</a:t>
            </a:r>
            <a:br>
              <a:rPr dirty="0"/>
            </a:br>
            <a:r>
              <a:rPr dirty="0"/>
              <a:t>• Efficiently handles large-scale datasets</a:t>
            </a:r>
            <a:br>
              <a:rPr dirty="0"/>
            </a:br>
            <a:r>
              <a:rPr dirty="0"/>
              <a:t>• Scalable for real-time and batch workloads</a:t>
            </a:r>
            <a:br>
              <a:rPr dirty="0"/>
            </a:br>
            <a:r>
              <a:rPr dirty="0"/>
              <a:t>• Integrated ML capabilities with distributed computing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5B5E9-BD8C-4E26-ACEA-0F4F2655D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" t="5475" r="2015" b="3467"/>
          <a:stretch/>
        </p:blipFill>
        <p:spPr>
          <a:xfrm>
            <a:off x="626528" y="2425700"/>
            <a:ext cx="7797801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5DE2FBEC-5EF6-4364-B4C5-67B1C6EFB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10" y="3844877"/>
            <a:ext cx="3010450" cy="148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C5C738CF-BC7F-4AAD-990D-E135D786E4A2}"/>
              </a:ext>
            </a:extLst>
          </p:cNvPr>
          <p:cNvSpPr txBox="1"/>
          <p:nvPr/>
        </p:nvSpPr>
        <p:spPr>
          <a:xfrm>
            <a:off x="478366" y="902757"/>
            <a:ext cx="380333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latin typeface="Times New Roman"/>
              </a:defRPr>
            </a:pPr>
            <a:r>
              <a:rPr sz="2400" b="1" dirty="0"/>
              <a:t>Insights:</a:t>
            </a:r>
            <a:br>
              <a:rPr dirty="0"/>
            </a:br>
            <a:r>
              <a:rPr dirty="0"/>
              <a:t>• Top 10 congested segments by time (e.g., Bronx River Parkway at 6 PM)</a:t>
            </a:r>
            <a:br>
              <a:rPr dirty="0"/>
            </a:br>
            <a:r>
              <a:rPr dirty="0"/>
              <a:t>• Peak yellow cab demand around 5–7 PM in Midtown</a:t>
            </a:r>
            <a:br>
              <a:rPr dirty="0"/>
            </a:br>
            <a:r>
              <a:rPr dirty="0"/>
              <a:t>• </a:t>
            </a:r>
            <a:r>
              <a:rPr lang="en-US" dirty="0"/>
              <a:t>GBT model achieved R² = 0.90 in predicting traffic</a:t>
            </a:r>
            <a:br>
              <a:rPr dirty="0"/>
            </a:br>
            <a:r>
              <a:rPr dirty="0"/>
              <a:t>• Best vs. worst hour comparisons shown via bar chart</a:t>
            </a:r>
            <a:r>
              <a:rPr lang="en-IN" dirty="0"/>
              <a:t>s.</a:t>
            </a:r>
            <a:br>
              <a:rPr dirty="0"/>
            </a:br>
            <a:br>
              <a:rPr sz="2400" b="1" dirty="0"/>
            </a:br>
            <a:r>
              <a:rPr sz="2400" b="1" dirty="0"/>
              <a:t>Recommendations:</a:t>
            </a:r>
            <a:br>
              <a:rPr dirty="0"/>
            </a:br>
            <a:r>
              <a:rPr dirty="0"/>
              <a:t>• Optimize driver distribution in real-time</a:t>
            </a:r>
            <a:br>
              <a:rPr dirty="0"/>
            </a:br>
            <a:r>
              <a:rPr dirty="0"/>
              <a:t>• Avoid specific segments during peak hours</a:t>
            </a:r>
            <a:br>
              <a:rPr dirty="0"/>
            </a:br>
            <a:r>
              <a:rPr dirty="0"/>
              <a:t>• Add predictive routing in ride-hailing apps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6D61564-0ADA-4429-8325-C1FBAC289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07"/>
          <a:stretch/>
        </p:blipFill>
        <p:spPr bwMode="auto">
          <a:xfrm>
            <a:off x="4220309" y="5257937"/>
            <a:ext cx="3010450" cy="16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8475C64-30DC-4501-B764-28422EA7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00" y="2202597"/>
            <a:ext cx="3763433" cy="171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0BE29FA-E043-459B-98A0-2D01733AE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r="45231" b="1"/>
          <a:stretch/>
        </p:blipFill>
        <p:spPr bwMode="auto">
          <a:xfrm>
            <a:off x="5728952" y="791198"/>
            <a:ext cx="2897306" cy="146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37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800" b="1">
                <a:latin typeface="Times New Roman"/>
              </a:defRPr>
            </a:pPr>
            <a:r>
              <a:t>Predictive Model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767" y="990867"/>
            <a:ext cx="8229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latin typeface="Times New Roman"/>
              </a:defRPr>
            </a:pPr>
            <a:r>
              <a:rPr dirty="0"/>
              <a:t>Model: Gradient Boosted Tree Regressor (GBT)</a:t>
            </a:r>
            <a:br>
              <a:rPr dirty="0"/>
            </a:br>
            <a:br>
              <a:rPr dirty="0"/>
            </a:br>
            <a:r>
              <a:rPr dirty="0"/>
              <a:t>Features Used:</a:t>
            </a:r>
            <a:br>
              <a:rPr dirty="0"/>
            </a:br>
            <a:r>
              <a:rPr dirty="0"/>
              <a:t>• Day of week</a:t>
            </a:r>
            <a:br>
              <a:rPr dirty="0"/>
            </a:br>
            <a:r>
              <a:rPr dirty="0"/>
              <a:t>• Hour</a:t>
            </a:r>
            <a:br>
              <a:rPr dirty="0"/>
            </a:br>
            <a:r>
              <a:rPr dirty="0"/>
              <a:t>• Road segment</a:t>
            </a:r>
            <a:br>
              <a:rPr dirty="0"/>
            </a:br>
            <a:r>
              <a:rPr dirty="0"/>
              <a:t>• Weekend flag</a:t>
            </a:r>
            <a:br>
              <a:rPr dirty="0"/>
            </a:br>
            <a:r>
              <a:rPr dirty="0"/>
              <a:t>• Lag traffic count</a:t>
            </a:r>
            <a:br>
              <a:rPr dirty="0"/>
            </a:br>
            <a:r>
              <a:rPr dirty="0"/>
              <a:t>• Timestamp</a:t>
            </a:r>
            <a:br>
              <a:rPr dirty="0"/>
            </a:br>
            <a:br>
              <a:rPr dirty="0"/>
            </a:br>
            <a:r>
              <a:rPr dirty="0"/>
              <a:t>Performance Metrics:</a:t>
            </a:r>
            <a:br>
              <a:rPr dirty="0"/>
            </a:br>
            <a:r>
              <a:rPr dirty="0"/>
              <a:t>• R²: 0.90</a:t>
            </a:r>
            <a:br>
              <a:rPr dirty="0"/>
            </a:br>
            <a:br>
              <a:rPr dirty="0"/>
            </a:br>
            <a:r>
              <a:rPr lang="en-US" dirty="0"/>
              <a:t>Here, the predicted counts align closely with actual values, clustering around the perfect line and</a:t>
            </a:r>
            <a:r>
              <a:rPr lang="en-IN" dirty="0"/>
              <a:t> </a:t>
            </a:r>
            <a:r>
              <a:rPr dirty="0"/>
              <a:t>visually confirming the high R² of 0.90.</a:t>
            </a:r>
          </a:p>
        </p:txBody>
      </p:sp>
      <p:pic>
        <p:nvPicPr>
          <p:cNvPr id="4" name="Picture 3" descr="8407eb3a-860a-49af-9af7-8e3a37b8ca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34" y="1523999"/>
            <a:ext cx="5075766" cy="37907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7_Mapping_Visual_Summary.jpeg">
            <a:extLst>
              <a:ext uri="{FF2B5EF4-FFF2-40B4-BE49-F238E27FC236}">
                <a16:creationId xmlns:a16="http://schemas.microsoft.com/office/drawing/2014/main" id="{A21E4CDA-739D-4B54-BC78-D4B9DD99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4" y="4004734"/>
            <a:ext cx="7133166" cy="28532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B0FF08-5664-4571-BAB3-620B759C911D}"/>
              </a:ext>
            </a:extLst>
          </p:cNvPr>
          <p:cNvSpPr txBox="1"/>
          <p:nvPr/>
        </p:nvSpPr>
        <p:spPr>
          <a:xfrm>
            <a:off x="2065867" y="220133"/>
            <a:ext cx="8229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800" b="1">
                <a:latin typeface="Times New Roman"/>
              </a:defRPr>
            </a:pPr>
            <a:r>
              <a:rPr dirty="0"/>
              <a:t>Mapping and Visual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F9FAE-98EF-4B28-8559-9184D42E2AF3}"/>
              </a:ext>
            </a:extLst>
          </p:cNvPr>
          <p:cNvSpPr txBox="1"/>
          <p:nvPr/>
        </p:nvSpPr>
        <p:spPr>
          <a:xfrm>
            <a:off x="55034" y="898069"/>
            <a:ext cx="90593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Analyses Presented: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Volume Trend (24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Hour-by-hour variation in city-wide traffic volume. Notable spikes observed in early morning and evening rush hours, with sharp drops during off-peak periods.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Volatility by Segment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variability across top 10 traffic segments. High volatility (e.g., Seg 5, Seg 10) suggests inconsistent flow, crucial for predictive modeling and routing recommendations.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💡 Key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patterns show significant fluctuation across the day.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road segments are highly volatile and harder to predict.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summaries guide better resource allocation and planning for ride-sharing platforms.</a:t>
            </a:r>
          </a:p>
        </p:txBody>
      </p:sp>
    </p:spTree>
    <p:extLst>
      <p:ext uri="{BB962C8B-B14F-4D97-AF65-F5344CB8AC3E}">
        <p14:creationId xmlns:p14="http://schemas.microsoft.com/office/powerpoint/2010/main" val="50300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B0F1B8-7D90-40AF-82BD-778D35882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666"/>
            <a:ext cx="8733367" cy="582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76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1489</Words>
  <Application>Microsoft Office PowerPoint</Application>
  <PresentationFormat>On-screen Show (4:3)</PresentationFormat>
  <Paragraphs>99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SaiBhargav Karnati</cp:lastModifiedBy>
  <cp:revision>8</cp:revision>
  <cp:lastPrinted>2025-05-06T13:38:09Z</cp:lastPrinted>
  <dcterms:created xsi:type="dcterms:W3CDTF">2019-12-12T13:31:42Z</dcterms:created>
  <dcterms:modified xsi:type="dcterms:W3CDTF">2025-05-06T20:11:18Z</dcterms:modified>
</cp:coreProperties>
</file>